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ms-office.legacyDiagramTex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809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3883" r:id="rId8"/>
    <p:sldMasterId id="2147483896" r:id="rId9"/>
  </p:sldMasterIdLst>
  <p:notesMasterIdLst>
    <p:notesMasterId r:id="rId52"/>
  </p:notesMasterIdLst>
  <p:sldIdLst>
    <p:sldId id="304" r:id="rId10"/>
    <p:sldId id="257" r:id="rId11"/>
    <p:sldId id="258" r:id="rId12"/>
    <p:sldId id="259" r:id="rId13"/>
    <p:sldId id="263" r:id="rId14"/>
    <p:sldId id="260" r:id="rId15"/>
    <p:sldId id="261" r:id="rId16"/>
    <p:sldId id="294" r:id="rId17"/>
    <p:sldId id="264" r:id="rId18"/>
    <p:sldId id="265" r:id="rId19"/>
    <p:sldId id="267" r:id="rId20"/>
    <p:sldId id="268" r:id="rId21"/>
    <p:sldId id="269" r:id="rId22"/>
    <p:sldId id="270" r:id="rId23"/>
    <p:sldId id="274" r:id="rId24"/>
    <p:sldId id="271" r:id="rId25"/>
    <p:sldId id="275" r:id="rId26"/>
    <p:sldId id="276" r:id="rId27"/>
    <p:sldId id="278" r:id="rId28"/>
    <p:sldId id="282" r:id="rId29"/>
    <p:sldId id="281" r:id="rId30"/>
    <p:sldId id="277" r:id="rId31"/>
    <p:sldId id="279" r:id="rId32"/>
    <p:sldId id="273" r:id="rId33"/>
    <p:sldId id="280" r:id="rId34"/>
    <p:sldId id="284" r:id="rId35"/>
    <p:sldId id="283" r:id="rId36"/>
    <p:sldId id="285" r:id="rId37"/>
    <p:sldId id="287" r:id="rId38"/>
    <p:sldId id="286" r:id="rId39"/>
    <p:sldId id="272" r:id="rId40"/>
    <p:sldId id="293" r:id="rId41"/>
    <p:sldId id="299" r:id="rId42"/>
    <p:sldId id="295" r:id="rId43"/>
    <p:sldId id="296" r:id="rId44"/>
    <p:sldId id="302" r:id="rId45"/>
    <p:sldId id="303" r:id="rId46"/>
    <p:sldId id="305" r:id="rId47"/>
    <p:sldId id="289" r:id="rId48"/>
    <p:sldId id="291" r:id="rId49"/>
    <p:sldId id="292" r:id="rId50"/>
    <p:sldId id="290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0" autoAdjust="0"/>
    <p:restoredTop sz="85663" autoAdjust="0"/>
  </p:normalViewPr>
  <p:slideViewPr>
    <p:cSldViewPr>
      <p:cViewPr varScale="1">
        <p:scale>
          <a:sx n="75" d="100"/>
          <a:sy n="75" d="100"/>
        </p:scale>
        <p:origin x="-17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microsoft.com/office/2006/relationships/legacyDocTextInfo" Target="legacyDocTextInfo.bin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3.bin"/><Relationship Id="rId2" Type="http://schemas.microsoft.com/office/2006/relationships/legacyDiagramText" Target="legacyDiagramText12.bin"/><Relationship Id="rId1" Type="http://schemas.microsoft.com/office/2006/relationships/legacyDiagramText" Target="legacyDiagramText11.bin"/><Relationship Id="rId6" Type="http://schemas.openxmlformats.org/officeDocument/2006/relationships/image" Target="../media/image18.wmf"/><Relationship Id="rId5" Type="http://schemas.microsoft.com/office/2006/relationships/legacyDiagramText" Target="legacyDiagramText15.bin"/><Relationship Id="rId4" Type="http://schemas.microsoft.com/office/2006/relationships/legacyDiagramText" Target="legacyDiagramText1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2025-46D9-4344-A637-FCA3B6510EC3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5BD5-A7F5-48E4-BD43-7B600DC084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5BD5-A7F5-48E4-BD43-7B600DC08416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F3A7-6F5F-437F-BAFE-205F101E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3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МКОУ «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Вачинская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СОШ»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464496"/>
          </a:xfrm>
        </p:spPr>
        <p:txBody>
          <a:bodyPr>
            <a:normAutofit fontScale="70000" lnSpcReduction="20000"/>
          </a:bodyPr>
          <a:lstStyle/>
          <a:p>
            <a:r>
              <a:rPr lang="ru-RU" sz="9400" b="1" i="1" dirty="0" smtClean="0">
                <a:latin typeface="Bookman Old Style" pitchFamily="18" charset="0"/>
              </a:rPr>
              <a:t>Единый                   </a:t>
            </a:r>
            <a:r>
              <a:rPr lang="ru-RU" sz="9400" b="1" i="1" dirty="0" smtClean="0">
                <a:solidFill>
                  <a:srgbClr val="00B0F0"/>
                </a:solidFill>
                <a:latin typeface="Bookman Old Style" pitchFamily="18" charset="0"/>
              </a:rPr>
              <a:t>урок прав</a:t>
            </a:r>
            <a:r>
              <a:rPr lang="ru-RU" sz="9400" b="1" i="1" dirty="0" smtClean="0">
                <a:latin typeface="Bookman Old Style" pitchFamily="18" charset="0"/>
              </a:rPr>
              <a:t>                     </a:t>
            </a:r>
            <a:r>
              <a:rPr lang="ru-RU" sz="9400" b="1" i="1" dirty="0" smtClean="0">
                <a:solidFill>
                  <a:srgbClr val="FF0000"/>
                </a:solidFill>
                <a:latin typeface="Bookman Old Style" pitchFamily="18" charset="0"/>
              </a:rPr>
              <a:t>человека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r"/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Подготовила : </a:t>
            </a:r>
            <a:r>
              <a:rPr lang="ru-RU" sz="32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С.Г.Мадаева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–                                           </a:t>
            </a:r>
          </a:p>
          <a:p>
            <a:pPr algn="r"/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учитель </a:t>
            </a:r>
            <a:r>
              <a:rPr lang="ru-RU" sz="32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истрии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и обществознания                              </a:t>
            </a:r>
          </a:p>
          <a:p>
            <a:pPr algn="r"/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МКОУ «</a:t>
            </a:r>
            <a:r>
              <a:rPr lang="ru-RU" sz="32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Вачинская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СОШ»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5"/>
          <p:cNvSpPr>
            <a:spLocks noGrp="1"/>
          </p:cNvSpPr>
          <p:nvPr>
            <p:ph idx="1"/>
          </p:nvPr>
        </p:nvSpPr>
        <p:spPr>
          <a:xfrm>
            <a:off x="611188" y="1071546"/>
            <a:ext cx="7924800" cy="578645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sz="1800" b="1" dirty="0" smtClean="0"/>
              <a:t>Задание: Распределите по группам права человека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Право на жизнь, </a:t>
            </a:r>
            <a:r>
              <a:rPr lang="ru-RU" sz="2400" dirty="0" smtClean="0">
                <a:solidFill>
                  <a:srgbClr val="FF0000"/>
                </a:solidFill>
              </a:rPr>
              <a:t>право на труд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право на образование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F0"/>
                </a:solidFill>
              </a:rPr>
              <a:t>право на свободу, </a:t>
            </a:r>
            <a:r>
              <a:rPr lang="ru-RU" sz="2400" dirty="0" smtClean="0"/>
              <a:t>право на честь и достоинство, </a:t>
            </a:r>
            <a:r>
              <a:rPr lang="ru-RU" sz="2400" dirty="0" smtClean="0">
                <a:solidFill>
                  <a:srgbClr val="C00000"/>
                </a:solidFill>
              </a:rPr>
              <a:t>право на социальную защиту</a:t>
            </a:r>
            <a:r>
              <a:rPr lang="ru-RU" sz="2400" dirty="0" smtClean="0"/>
              <a:t>, право избирать и быть избранным, </a:t>
            </a:r>
            <a:r>
              <a:rPr lang="ru-RU" sz="2400" dirty="0" smtClean="0">
                <a:solidFill>
                  <a:srgbClr val="002060"/>
                </a:solidFill>
              </a:rPr>
              <a:t>право на участие в культурной жизни,,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право на жилище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право на имущество</a:t>
            </a:r>
            <a:r>
              <a:rPr lang="ru-RU" sz="2400" dirty="0" smtClean="0"/>
              <a:t>,  свобода творчества</a:t>
            </a:r>
          </a:p>
        </p:txBody>
      </p:sp>
      <p:sp>
        <p:nvSpPr>
          <p:cNvPr id="44034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Права человека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857232"/>
          <a:ext cx="8072494" cy="228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3357586"/>
              </a:tblGrid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ПРАВА</a:t>
                      </a:r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ЛИЧНЫЕ (ГРАЖДАНСКИЕ)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836613"/>
            <a:ext cx="8280400" cy="43783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</a:rPr>
              <a:t>«Уважай всякого, </a:t>
            </a:r>
          </a:p>
          <a:p>
            <a:pPr algn="ctr" eaLnBrk="1" hangingPunct="1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но во сто крат больше уважай ребёнка».</a:t>
            </a:r>
          </a:p>
          <a:p>
            <a:pPr eaLnBrk="1" hangingPunct="1">
              <a:buFontTx/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3600" i="1" dirty="0" smtClean="0">
                <a:solidFill>
                  <a:srgbClr val="FF0000"/>
                </a:solidFill>
              </a:rPr>
              <a:t>Л.Н.Толстой.</a:t>
            </a:r>
          </a:p>
          <a:p>
            <a:pPr eaLnBrk="1" hangingPunct="1"/>
            <a:endParaRPr lang="ru-RU" sz="5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42875" y="4221088"/>
            <a:ext cx="8821613" cy="17225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Принята Генеральной Ассамблеи ООН  20 ноября 1989 года.</a:t>
            </a:r>
            <a:b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Вступила в силу 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                          2 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сентября 1990 года.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708920"/>
            <a:ext cx="745947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КОНВЕНЦИЯ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 ПРАВАХ РЕБЕНКА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8372" name="Picture 2" descr="C:\Documents and Settings\Наталья\Мои документы\Мои рисунки\sd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918698" cy="2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8689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1944216" cy="2448271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7" y="285750"/>
            <a:ext cx="8280919" cy="141505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«Конвенция о правах ребёнка»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7" y="1981200"/>
            <a:ext cx="8208911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Ст.1.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 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Ребёнком является каждое человеческое   существо до достижения 18-летнего возраста, если по закону, применимому к данному ребёнку, он не достигает совершеннолетия раньше.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>
          <a:xfrm>
            <a:off x="857250" y="500063"/>
            <a:ext cx="7819206" cy="61198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Дети имеют право на особую заботу и помощь.</a:t>
            </a:r>
          </a:p>
        </p:txBody>
      </p:sp>
      <p:pic>
        <p:nvPicPr>
          <p:cNvPr id="60419" name="Picture 2" descr="C:\Documents and Settings\Наталья\Мои документы\Мои рисунки\ef45a1b3e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5370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323529" y="260648"/>
            <a:ext cx="8820472" cy="14401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rgbClr val="C00000"/>
                </a:solidFill>
                <a:latin typeface="Bookman Old Style" pitchFamily="18" charset="0"/>
              </a:rPr>
              <a:t>Каждый ребенок имеет право на жизнь</a:t>
            </a:r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9" descr="file_f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4248472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9" y="357188"/>
            <a:ext cx="8352927" cy="5768975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FF00"/>
                </a:solidFill>
                <a:latin typeface="Bookman Old Style" pitchFamily="18" charset="0"/>
              </a:rPr>
              <a:t>Для полного и гармоничного развития личности ребенку необходимо жить в семье, в атмосфере счастья, любви, понимания.</a:t>
            </a:r>
          </a:p>
          <a:p>
            <a:pPr algn="ctr"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323528" y="2436675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-жить и воспитываться в семье,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-знать </a:t>
            </a:r>
            <a:r>
              <a:rPr lang="ru-RU" sz="4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своих родителей </a:t>
            </a:r>
          </a:p>
          <a:p>
            <a:r>
              <a:rPr lang="ru-RU" sz="4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-право на их </a:t>
            </a: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заботу и совместное проживание.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152400"/>
            <a:ext cx="8424936" cy="2124472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Каждый ребенок имеет право: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857250" y="476672"/>
            <a:ext cx="7819206" cy="5881266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sz="8000" b="1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80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4400" b="1" dirty="0" smtClean="0">
                <a:solidFill>
                  <a:srgbClr val="FFFF00"/>
                </a:solidFill>
              </a:rPr>
              <a:t>Ребенок не должен разлучаться со своими родителями, кроме тех случаев, когда это делается в его интересах</a:t>
            </a:r>
          </a:p>
          <a:p>
            <a:pPr algn="ctr">
              <a:buFont typeface="Wingdings" pitchFamily="2" charset="2"/>
              <a:buNone/>
            </a:pPr>
            <a:r>
              <a:rPr lang="ru-RU" sz="14400" b="1" dirty="0" smtClean="0">
                <a:solidFill>
                  <a:srgbClr val="FFFF00"/>
                </a:solidFill>
              </a:rPr>
              <a:t>(например, когда родители не заботятся о ребенке или жестоко обращаются с ним).</a:t>
            </a:r>
          </a:p>
          <a:p>
            <a:pPr algn="ctr">
              <a:buFont typeface="Wingdings" pitchFamily="2" charset="2"/>
              <a:buNone/>
            </a:pPr>
            <a:r>
              <a:rPr lang="ru-RU" sz="14400" b="1" dirty="0" smtClean="0">
                <a:solidFill>
                  <a:srgbClr val="FFFF00"/>
                </a:solidFill>
              </a:rPr>
              <a:t>Если ребенок разлучается с одним или обоими родителями, он имеет право регулярно встречаться с ними.</a:t>
            </a:r>
          </a:p>
          <a:p>
            <a:pPr>
              <a:buFont typeface="Wingdings" pitchFamily="2" charset="2"/>
              <a:buNone/>
            </a:pPr>
            <a:endParaRPr lang="ru-RU" sz="1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13681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Каждый ребенок имеет право на образование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157192"/>
            <a:ext cx="90011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        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В школах </a:t>
            </a:r>
            <a:r>
              <a:rPr lang="ru-RU" sz="2800" b="1" i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должны соблюдаться права ребенка и проявляться уважение к его человеческому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достоинству</a:t>
            </a:r>
            <a:endParaRPr lang="ru-RU" sz="2800" b="1" i="1" u="sng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77362" cy="327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2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20 ноября – День прав ребенка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10 декабря – День прав человека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12 декабря – День Конституции РФ</a:t>
            </a:r>
          </a:p>
        </p:txBody>
      </p:sp>
      <p:sp>
        <p:nvSpPr>
          <p:cNvPr id="18638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FF0000"/>
                </a:solidFill>
              </a:rPr>
              <a:t>ЗНАМЕНАТЕЛЬНЫЕ ДАТЫ: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88"/>
            <a:ext cx="8064896" cy="61166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Каждый ребенок имеет право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на охрану своего здоровья: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на получение медицинской помощи,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чистой питьевой воды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и полноценного питания.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23528" y="438101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Каждый ребенок имеет право на отдых и досуг, а также на участие в играх , в культурной и творческой жизни.</a:t>
            </a:r>
          </a:p>
        </p:txBody>
      </p:sp>
      <p:pic>
        <p:nvPicPr>
          <p:cNvPr id="146433" name="Picture 1" descr="D:\НАША СЕМЬЯ\мои\20191011_11591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248472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530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  Ст.8 </a:t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Государство должно уважать право ребенка на сохранение своей индивидуальности, включая имя, гражданство и семейные  связи.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124744"/>
            <a:ext cx="6453930" cy="50405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Государство должно предоставить детям инвалидам возможность учиться, лечиться, готовиться к трудовой деятельности, отдыхать, жить полноценной жизнью.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63" y="1124744"/>
            <a:ext cx="6884813" cy="432047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Каждый ребенок  должен обладать правами и свободами независимо от цвета кожи, языка, религии, расы, социального положения.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40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Дети, принадлежащие  к национальным меньшинствам или коренным народам, имеют право говорить на родном языке и соблюдать родные обычаи, исповедовать свою религию.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50" y="3060720"/>
            <a:ext cx="471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544" y="1484784"/>
            <a:ext cx="820891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защищать </a:t>
            </a:r>
            <a:r>
              <a:rPr lang="ru-RU" sz="36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ребенка от всех видов насилия, отсутствия заботы и плохого обращения со стороны родителей или других лиц, </a:t>
            </a:r>
            <a:endParaRPr lang="ru-RU" sz="3600" b="1" dirty="0" smtClean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-помогать </a:t>
            </a:r>
            <a:r>
              <a:rPr lang="ru-RU" sz="36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ребенку, подвергшемуся жестокому обращению со стороны 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взрослых</a:t>
            </a:r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472518" cy="94353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Государство должно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75048" y="764704"/>
            <a:ext cx="7165304" cy="247565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Ребенок имеет право свободно выражать свое мнение, искать, получать и передавать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любую информацию .</a:t>
            </a:r>
            <a:endParaRPr lang="ru-RU" sz="54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2880320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статья 32</a:t>
            </a:r>
            <a:endParaRPr lang="ru-RU" sz="32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29124" y="138221"/>
            <a:ext cx="43577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Государство должно защищать ребенка от опасной, вредной и непосильной работы.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	Работа не должна мешать образованию и духовно-физическому развитию </a:t>
            </a:r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ребенка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www.childjustice.org/assets/images/Child-Labour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71934" cy="57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-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785794"/>
            <a:ext cx="3379246" cy="4817681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548680"/>
            <a:ext cx="4896544" cy="57606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Ни один ребенок, не достигший 15-летнего возраста, не должен принимать участие в военных действиях.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Право</a:t>
            </a: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</a:rPr>
              <a:t> – это охраняемая, обеспечиваемая государством возможность что-то делать, осуществлять</a:t>
            </a:r>
            <a:r>
              <a:rPr lang="ru-RU" sz="4400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7200" b="1" dirty="0" smtClean="0">
                <a:solidFill>
                  <a:srgbClr val="C00000"/>
                </a:solidFill>
              </a:rPr>
              <a:t>С</a:t>
            </a:r>
            <a:r>
              <a:rPr lang="ru-RU" sz="7200" b="1" dirty="0" smtClean="0">
                <a:solidFill>
                  <a:srgbClr val="C00000"/>
                </a:solidFill>
              </a:rPr>
              <a:t>ловарь</a:t>
            </a:r>
            <a:endParaRPr lang="ru-RU" sz="7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38" y="980728"/>
            <a:ext cx="6597922" cy="50405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Bookman Old Style" pitchFamily="18" charset="0"/>
              </a:rPr>
              <a:t>Государство должно предотвращать незаконный вывоз детей из страны.</a:t>
            </a:r>
            <a:endParaRPr lang="ru-RU" sz="6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Содержимое 11" descr="slide_eng_1_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564904"/>
            <a:ext cx="6215107" cy="3525840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250"/>
            <a:ext cx="8568952" cy="208865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Необходимо международное сотрудничество для улучшения условий жизни детей в каждой стране.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64904"/>
            <a:ext cx="6741392" cy="36834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9600" b="1" i="1" dirty="0" smtClean="0">
                <a:solidFill>
                  <a:srgbClr val="FFFF00"/>
                </a:solidFill>
              </a:rPr>
              <a:t>Кто защищает наши права?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2304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Права и свободы человека согласно Конституции РФ защищаются любыми способами, не запрещенными законом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140968"/>
            <a:ext cx="8603280" cy="3088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ГОСУДАРСТВЕННЫЙ ПРАВОЗАЩИТНИК</a:t>
            </a:r>
          </a:p>
          <a:p>
            <a:endParaRPr lang="ru-RU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УПОЛНОМОЧЕННЫЙ ПО ПРАВАМ ЧЕЛОВЕКА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ОМБУДСМЕН                    </a:t>
            </a:r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«поверенный», «доверенное лицо».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610160" cy="39715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Уполномоченным может быть  лицо, являющееся гражданином РФ, не моложе 35 лет, имеющее познания в области прав и свобод человека и гражданина, а также   опыт их защиты. </a:t>
            </a:r>
          </a:p>
          <a:p>
            <a:endParaRPr lang="ru-RU" b="1" dirty="0" smtClean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Уполномоченный назначается на должность и освобождается от должности</a:t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большинством голосов от общего числа депутатов Государственной Думы тайным голосованием.</a:t>
            </a:r>
          </a:p>
          <a:p>
            <a:endParaRPr lang="ru-RU" b="1" dirty="0" smtClean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Уполномоченный назначается на должность сроком на 5 лет, а одно и то же лицо не может</a:t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быть назначено на должность Уполномоченного более чем на два срока подряд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568952" cy="17042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конституционный закон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Уполномоченном по правам человека в Российской Федерации»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официально вступил в силу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марта 1997 года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857364"/>
            <a:ext cx="8352928" cy="43910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должен быть независимым в своей работе.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он не может являться депутатом Государственной Думы, членом Совета Федерации или депутатом законодательного (представительного) органа субъекта РФ,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он не может находиться на государственной службе, заниматься другой деятельностью, за исключением преподавательской, научной либо иной творческой деятельности.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он не вправе заниматься политической деятельностью, быть членом политической партии</a:t>
            </a:r>
            <a:endParaRPr lang="ru-RU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УПОЛНОМОЧЕННЫЙ ПО ПРАВАМ  ЧЕЛОВЕКА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1. восстановлению нарушенных прав;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2. совершенствованию законодательства о правах человека и гражданина и приведению его в соответствие с общепризнанными принципами и нормами международного права;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3. развитию международного сотрудничества в области прав человека;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4. правовому просвещению по вопросам прав и свобод человека, форм и методов их   защиты.</a:t>
            </a:r>
          </a:p>
          <a:p>
            <a:pPr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  <a:p>
            <a:r>
              <a:rPr lang="ru-RU" sz="1800" b="1" i="1" dirty="0" smtClean="0">
                <a:solidFill>
                  <a:srgbClr val="FFFF00"/>
                </a:solidFill>
              </a:rPr>
              <a:t>Одной из главных функций Уполномоченного по правам человека является: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    </a:t>
            </a:r>
            <a:r>
              <a:rPr lang="ru-RU" sz="1800" b="1" u="sng" dirty="0" smtClean="0">
                <a:solidFill>
                  <a:srgbClr val="FFFF00"/>
                </a:solidFill>
              </a:rPr>
              <a:t>рассмотрение жалоб </a:t>
            </a:r>
            <a:r>
              <a:rPr lang="ru-RU" sz="1800" b="1" dirty="0" smtClean="0">
                <a:solidFill>
                  <a:srgbClr val="FFFF00"/>
                </a:solidFill>
              </a:rPr>
              <a:t>граждан РФ и находящихся на территории России иностранных граждан и лиц без гражданства на решения или действия (бездействие) государственных органов, органов местного самоуправления.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Уполномоченный по правам человека в Российской Федерации способствует: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na_Kuznetsova_(2016-09-0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77563"/>
            <a:ext cx="3744416" cy="4471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Уполномоченный при Президенте РФ                   по правам ребенка </a:t>
            </a:r>
            <a:r>
              <a:rPr lang="ru-RU" sz="2800" b="1" dirty="0" smtClean="0">
                <a:solidFill>
                  <a:srgbClr val="FFFF00"/>
                </a:solidFill>
              </a:rPr>
              <a:t>(с 9 сентября 2016 г.)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Кузнецова Анна Юрьевна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07-30_20.26.30.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560840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Уполномоченный по правам ребенка в РД    </a:t>
            </a:r>
            <a:r>
              <a:rPr lang="ru-RU" b="1" dirty="0" smtClean="0">
                <a:solidFill>
                  <a:srgbClr val="FFFF00"/>
                </a:solidFill>
              </a:rPr>
              <a:t>Ежова Мария Юрьевна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7" y="548680"/>
            <a:ext cx="8208912" cy="558224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FFFF00"/>
                </a:solidFill>
              </a:rPr>
              <a:t>«Мы с удовольствием слушаем тех, кто говорит нам о наших правах, но мы не любим, чтобы нам напоминали о наших обязанностях».</a:t>
            </a:r>
          </a:p>
          <a:p>
            <a:pPr eaLnBrk="1" hangingPunct="1"/>
            <a:endParaRPr lang="ru-RU" sz="4000" b="1" i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( английский политик </a:t>
            </a:r>
            <a:r>
              <a:rPr lang="ru-RU" sz="2800" b="1" dirty="0" err="1" smtClean="0">
                <a:solidFill>
                  <a:srgbClr val="FFFF00"/>
                </a:solidFill>
              </a:rPr>
              <a:t>Э.Берк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Впервые понятие «права человека» встречается во французской 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                      «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Декларации прав человека и гражданина»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1757-img_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28736"/>
            <a:ext cx="7344816" cy="4880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7"/>
          <p:cNvGraphicFramePr>
            <a:graphicFrameLocks noChangeAspect="1"/>
          </p:cNvGraphicFramePr>
          <p:nvPr>
            <p:ph/>
          </p:nvPr>
        </p:nvGraphicFramePr>
        <p:xfrm>
          <a:off x="-180528" y="1268760"/>
          <a:ext cx="9144000" cy="5445125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FF00"/>
                </a:solidFill>
              </a:rPr>
              <a:t>Граждане   РФ   обязаны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8353425" cy="5356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« </a:t>
            </a:r>
            <a:r>
              <a:rPr lang="ru-RU" sz="6600" b="1" i="1" dirty="0" smtClean="0">
                <a:solidFill>
                  <a:srgbClr val="FFFF00"/>
                </a:solidFill>
              </a:rPr>
              <a:t>Твои права кончаются там, где начинаются права другого человека.»</a:t>
            </a:r>
          </a:p>
        </p:txBody>
      </p:sp>
      <p:pic>
        <p:nvPicPr>
          <p:cNvPr id="70659" name="Picture 4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97152"/>
            <a:ext cx="18303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4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604250" cy="3672383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i="1" dirty="0" smtClean="0">
                <a:latin typeface="Arial Unicode MS" pitchFamily="34" charset="-128"/>
              </a:rPr>
              <a:t>Нет прав без обязанностей!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7813"/>
            <a:ext cx="8291264" cy="10629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7200" b="1" dirty="0" smtClean="0">
                <a:solidFill>
                  <a:srgbClr val="C00000"/>
                </a:solidFill>
              </a:rPr>
              <a:t>Из истории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8291264" cy="14687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92D050"/>
                </a:solidFill>
                <a:latin typeface="Bookman Old Style" pitchFamily="18" charset="0"/>
                <a:cs typeface="Times New Roman" pitchFamily="18" charset="0"/>
              </a:rPr>
              <a:t>10 декабря1948г. Генеральная Ассамблея ООН приняла Всеобщую декларацию прав человека</a:t>
            </a:r>
            <a:r>
              <a:rPr lang="ru-RU" sz="2200" b="1" dirty="0" smtClean="0">
                <a:solidFill>
                  <a:srgbClr val="92D05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41988" name="Picture 13" descr="декл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068960"/>
            <a:ext cx="2304255" cy="3195316"/>
          </a:xfrm>
          <a:noFill/>
        </p:spPr>
      </p:pic>
      <p:sp>
        <p:nvSpPr>
          <p:cNvPr id="41989" name="Text Box 14"/>
          <p:cNvSpPr txBox="1">
            <a:spLocks noChangeArrowheads="1"/>
          </p:cNvSpPr>
          <p:nvPr/>
        </p:nvSpPr>
        <p:spPr bwMode="auto">
          <a:xfrm rot="10800000" flipV="1">
            <a:off x="2915816" y="3618967"/>
            <a:ext cx="547888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Наша страна подписала этот документ в 1988 г.</a:t>
            </a:r>
          </a:p>
          <a:p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ООН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-это организация объединенных наций, призванная обеспечивать мир и защиту прав человека.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6"/>
          <p:cNvGraphicFramePr>
            <a:graphicFrameLocks/>
          </p:cNvGraphicFramePr>
          <p:nvPr>
            <p:ph/>
          </p:nvPr>
        </p:nvGraphicFramePr>
        <p:xfrm>
          <a:off x="395536" y="260648"/>
          <a:ext cx="8280920" cy="619254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Декларация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– (рекомендация), международный договор, не имеющий обязательной силы.</a:t>
            </a:r>
          </a:p>
          <a:p>
            <a:pPr eaLnBrk="1" hangingPunct="1"/>
            <a:endParaRPr lang="ru-RU" sz="3600" b="1" dirty="0" smtClean="0">
              <a:latin typeface="Bookman Old Style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Пакт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– международный договор, имеющий обязательную силу для стран, его подписавших.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С</a:t>
            </a:r>
            <a:r>
              <a:rPr lang="ru-RU" sz="6600" b="1" dirty="0" smtClean="0">
                <a:solidFill>
                  <a:srgbClr val="C00000"/>
                </a:solidFill>
                <a:latin typeface="Bookman Old Style" pitchFamily="18" charset="0"/>
              </a:rPr>
              <a:t>ловарь</a:t>
            </a:r>
            <a:endParaRPr lang="ru-RU" sz="6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63888" y="1556792"/>
            <a:ext cx="5256584" cy="48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Конституция РФ - основной закон нашего государства. Высший нормативный правовой акт Российской Федерации принятый 12 декабря 1993 года всенародным голосованием.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Конституция имеет высшую юридическую силу, прямое действие.</a:t>
            </a:r>
            <a:endParaRPr lang="ru-RU" b="1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12 ДЕКАБРЯ – ДЕНЬ КОНСТИТУЦИИ РФ</a:t>
            </a:r>
            <a:endParaRPr lang="ru-RU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нституция РФ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240360" cy="467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6"/>
          <p:cNvGraphicFramePr>
            <a:graphicFrameLocks/>
          </p:cNvGraphicFramePr>
          <p:nvPr>
            <p:ph/>
          </p:nvPr>
        </p:nvGraphicFramePr>
        <p:xfrm>
          <a:off x="574675" y="332657"/>
          <a:ext cx="8245797" cy="6048672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225</TotalTime>
  <Words>1046</Words>
  <Application>Microsoft Office PowerPoint</Application>
  <PresentationFormat>Экран (4:3)</PresentationFormat>
  <Paragraphs>177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Calibri</vt:lpstr>
      <vt:lpstr>Arial</vt:lpstr>
      <vt:lpstr>Апекс</vt:lpstr>
      <vt:lpstr>Бумажная</vt:lpstr>
      <vt:lpstr>1_Бумажная</vt:lpstr>
      <vt:lpstr>2_Бумажная</vt:lpstr>
      <vt:lpstr>3_Бумажная</vt:lpstr>
      <vt:lpstr>4_Бумажная</vt:lpstr>
      <vt:lpstr>5_Бумажная</vt:lpstr>
      <vt:lpstr>6_Бумажная</vt:lpstr>
      <vt:lpstr>7_Бумажная</vt:lpstr>
      <vt:lpstr>МКОУ «Вачинская СОШ»</vt:lpstr>
      <vt:lpstr>ЗНАМЕНАТЕЛЬНЫЕ ДАТЫ:</vt:lpstr>
      <vt:lpstr>Словарь</vt:lpstr>
      <vt:lpstr>Впервые понятие «права человека» встречается во французской                                                 «Декларации прав человека и гражданина»</vt:lpstr>
      <vt:lpstr>Из истории</vt:lpstr>
      <vt:lpstr>Слайд 6</vt:lpstr>
      <vt:lpstr>Словарь</vt:lpstr>
      <vt:lpstr>12 ДЕКАБРЯ – ДЕНЬ КОНСТИТУЦИИ РФ</vt:lpstr>
      <vt:lpstr>Слайд 9</vt:lpstr>
      <vt:lpstr>Права человека</vt:lpstr>
      <vt:lpstr>Слайд 11</vt:lpstr>
      <vt:lpstr>Слайд 12</vt:lpstr>
      <vt:lpstr>«Конвенция о правах ребёнка»</vt:lpstr>
      <vt:lpstr>Слайд 14</vt:lpstr>
      <vt:lpstr>Каждый ребенок имеет право на жизнь.</vt:lpstr>
      <vt:lpstr>Слайд 16</vt:lpstr>
      <vt:lpstr> Каждый ребенок имеет право:</vt:lpstr>
      <vt:lpstr>Слайд 18</vt:lpstr>
      <vt:lpstr>Каждый ребенок имеет право на образование.</vt:lpstr>
      <vt:lpstr>Слайд 20</vt:lpstr>
      <vt:lpstr>Слайд 21</vt:lpstr>
      <vt:lpstr>     Ст.8  Государство должно уважать право ребенка на сохранение своей индивидуальности, включая имя, гражданство и семейные  связи.</vt:lpstr>
      <vt:lpstr>Государство должно предоставить детям инвалидам возможность учиться, лечиться, готовиться к трудовой деятельности, отдыхать, жить полноценной жизнью.</vt:lpstr>
      <vt:lpstr>Каждый ребенок  должен обладать правами и свободами независимо от цвета кожи, языка, религии, расы, социального положения.</vt:lpstr>
      <vt:lpstr>Дети, принадлежащие  к национальным меньшинствам или коренным народам, имеют право говорить на родном языке и соблюдать родные обычаи, исповедовать свою религию.  </vt:lpstr>
      <vt:lpstr>Государство должно</vt:lpstr>
      <vt:lpstr>Слайд 27</vt:lpstr>
      <vt:lpstr>статья 32</vt:lpstr>
      <vt:lpstr>Ни один ребенок, не достигший 15-летнего возраста, не должен принимать участие в военных действиях.</vt:lpstr>
      <vt:lpstr>Государство должно предотвращать незаконный вывоз детей из страны.</vt:lpstr>
      <vt:lpstr>Необходимо международное сотрудничество для улучшения условий жизни детей в каждой стране.</vt:lpstr>
      <vt:lpstr>Права и свободы человека согласно Конституции РФ защищаются любыми способами, не запрещенными законом</vt:lpstr>
      <vt:lpstr>ОМБУДСМЕН                    «поверенный», «доверенное лицо».</vt:lpstr>
      <vt:lpstr>Федеральный конституционный закон  «Об Уполномоченном по правам человека в Российской Федерации» официально вступил в силу  4 марта 1997 года.</vt:lpstr>
      <vt:lpstr>УПОЛНОМОЧЕННЫЙ ПО ПРАВАМ  ЧЕЛОВЕКА</vt:lpstr>
      <vt:lpstr> Уполномоченный по правам человека в Российской Федерации способствует: </vt:lpstr>
      <vt:lpstr>Уполномоченный при Президенте РФ                   по правам ребенка (с 9 сентября 2016 г.)</vt:lpstr>
      <vt:lpstr>Уполномоченный по правам ребенка в РД    Ежова Мария Юрьевна</vt:lpstr>
      <vt:lpstr>Слайд 39</vt:lpstr>
      <vt:lpstr>Граждане   РФ   обязаны</vt:lpstr>
      <vt:lpstr>Слайд 41</vt:lpstr>
      <vt:lpstr>Нет прав без обязанностей!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  прав человека</dc:title>
  <dc:creator>Пользователь</dc:creator>
  <cp:lastModifiedBy>Alibek</cp:lastModifiedBy>
  <cp:revision>30</cp:revision>
  <dcterms:created xsi:type="dcterms:W3CDTF">2018-01-10T08:49:58Z</dcterms:created>
  <dcterms:modified xsi:type="dcterms:W3CDTF">2020-12-04T16:32:27Z</dcterms:modified>
</cp:coreProperties>
</file>